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95" r:id="rId4"/>
    <p:sldId id="296" r:id="rId5"/>
    <p:sldId id="297" r:id="rId6"/>
    <p:sldId id="298" r:id="rId7"/>
    <p:sldId id="299" r:id="rId8"/>
    <p:sldId id="300" r:id="rId9"/>
    <p:sldId id="302" r:id="rId10"/>
    <p:sldId id="301" r:id="rId11"/>
    <p:sldId id="303" r:id="rId12"/>
    <p:sldId id="304" r:id="rId13"/>
    <p:sldId id="306" r:id="rId14"/>
    <p:sldId id="308" r:id="rId15"/>
    <p:sldId id="307" r:id="rId16"/>
    <p:sldId id="310" r:id="rId17"/>
    <p:sldId id="309" r:id="rId18"/>
    <p:sldId id="305" r:id="rId19"/>
    <p:sldId id="312" r:id="rId20"/>
    <p:sldId id="311" r:id="rId21"/>
    <p:sldId id="294" r:id="rId22"/>
    <p:sldId id="261" r:id="rId23"/>
    <p:sldId id="265" r:id="rId24"/>
    <p:sldId id="262" r:id="rId25"/>
    <p:sldId id="289" r:id="rId26"/>
    <p:sldId id="290" r:id="rId27"/>
    <p:sldId id="260" r:id="rId28"/>
    <p:sldId id="291" r:id="rId29"/>
    <p:sldId id="292" r:id="rId30"/>
    <p:sldId id="285" r:id="rId31"/>
    <p:sldId id="282" r:id="rId32"/>
    <p:sldId id="287" r:id="rId33"/>
    <p:sldId id="279" r:id="rId34"/>
    <p:sldId id="293" r:id="rId35"/>
    <p:sldId id="275" r:id="rId36"/>
    <p:sldId id="280" r:id="rId37"/>
    <p:sldId id="269" r:id="rId38"/>
    <p:sldId id="266" r:id="rId39"/>
    <p:sldId id="281" r:id="rId40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06" autoAdjust="0"/>
  </p:normalViewPr>
  <p:slideViewPr>
    <p:cSldViewPr>
      <p:cViewPr varScale="1">
        <p:scale>
          <a:sx n="104" d="100"/>
          <a:sy n="104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FB202A-8611-4DDC-831D-D12EB67B6CF7}" type="doc">
      <dgm:prSet loTypeId="urn:microsoft.com/office/officeart/2005/8/layout/process4" loCatId="process" qsTypeId="urn:microsoft.com/office/officeart/2005/8/quickstyle/simple4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11888A7B-1E89-45E6-84F4-EF92B26189CD}">
      <dgm:prSet phldrT="[Text]"/>
      <dgm:spPr/>
      <dgm:t>
        <a:bodyPr rtlCol="0"/>
        <a:lstStyle/>
        <a:p>
          <a:pPr rtl="0"/>
          <a:r>
            <a:rPr lang="en-GB" noProof="0" dirty="0"/>
            <a:t>Simply click on a place of interest</a:t>
          </a:r>
        </a:p>
      </dgm:t>
    </dgm:pt>
    <dgm:pt modelId="{6043087E-917B-44BC-97F8-41385FD50DC3}" type="parTrans" cxnId="{5376348D-4465-4E2E-9DB8-EA1F5276717B}">
      <dgm:prSet/>
      <dgm:spPr/>
      <dgm:t>
        <a:bodyPr rtlCol="0"/>
        <a:lstStyle/>
        <a:p>
          <a:pPr rtl="0"/>
          <a:endParaRPr lang="en-US"/>
        </a:p>
      </dgm:t>
    </dgm:pt>
    <dgm:pt modelId="{438F37F5-E676-4BB5-A241-95D895E1B43F}" type="sibTrans" cxnId="{5376348D-4465-4E2E-9DB8-EA1F5276717B}">
      <dgm:prSet/>
      <dgm:spPr/>
      <dgm:t>
        <a:bodyPr rtlCol="0"/>
        <a:lstStyle/>
        <a:p>
          <a:pPr rtl="0"/>
          <a:endParaRPr lang="en-US"/>
        </a:p>
      </dgm:t>
    </dgm:pt>
    <dgm:pt modelId="{712EDDD5-F1C9-457B-A81D-F94868058B44}">
      <dgm:prSet phldrT="[Text]"/>
      <dgm:spPr/>
      <dgm:t>
        <a:bodyPr rtlCol="0"/>
        <a:lstStyle/>
        <a:p>
          <a:pPr rtl="0"/>
          <a:r>
            <a:rPr lang="en-GB" noProof="0" dirty="0"/>
            <a:t>Take the link to the feature</a:t>
          </a:r>
        </a:p>
      </dgm:t>
    </dgm:pt>
    <dgm:pt modelId="{5E2CC1CB-7E12-4298-9BE5-B8F6683E4161}" type="parTrans" cxnId="{392AE56A-6939-469F-BFEC-2DEEC6ABC100}">
      <dgm:prSet/>
      <dgm:spPr/>
      <dgm:t>
        <a:bodyPr rtlCol="0"/>
        <a:lstStyle/>
        <a:p>
          <a:pPr rtl="0"/>
          <a:endParaRPr lang="en-US"/>
        </a:p>
      </dgm:t>
    </dgm:pt>
    <dgm:pt modelId="{630DB5C2-135D-425B-B7D5-1F5FFE12BF3B}" type="sibTrans" cxnId="{392AE56A-6939-469F-BFEC-2DEEC6ABC100}">
      <dgm:prSet/>
      <dgm:spPr/>
      <dgm:t>
        <a:bodyPr rtlCol="0"/>
        <a:lstStyle/>
        <a:p>
          <a:pPr rtl="0"/>
          <a:endParaRPr lang="en-US"/>
        </a:p>
      </dgm:t>
    </dgm:pt>
    <dgm:pt modelId="{356F6FEF-38C8-437A-8562-86A5ED3F5885}">
      <dgm:prSet phldrT="[Text]"/>
      <dgm:spPr/>
      <dgm:t>
        <a:bodyPr rtlCol="0"/>
        <a:lstStyle/>
        <a:p>
          <a:pPr rtl="0"/>
          <a:r>
            <a:rPr lang="en-GB" noProof="0" dirty="0"/>
            <a:t>View content </a:t>
          </a:r>
        </a:p>
      </dgm:t>
    </dgm:pt>
    <dgm:pt modelId="{BD9B34C9-939F-47F5-A040-1B30C9EEA310}" type="parTrans" cxnId="{8247D1A2-555D-4B39-B44D-5F2B5AE64242}">
      <dgm:prSet/>
      <dgm:spPr/>
      <dgm:t>
        <a:bodyPr rtlCol="0"/>
        <a:lstStyle/>
        <a:p>
          <a:pPr rtl="0"/>
          <a:endParaRPr lang="en-US"/>
        </a:p>
      </dgm:t>
    </dgm:pt>
    <dgm:pt modelId="{665399A3-A410-4656-8F7E-3FAB641DE891}" type="sibTrans" cxnId="{8247D1A2-555D-4B39-B44D-5F2B5AE64242}">
      <dgm:prSet/>
      <dgm:spPr/>
      <dgm:t>
        <a:bodyPr rtlCol="0"/>
        <a:lstStyle/>
        <a:p>
          <a:pPr rtl="0"/>
          <a:endParaRPr lang="en-US"/>
        </a:p>
      </dgm:t>
    </dgm:pt>
    <dgm:pt modelId="{640CA9BD-09C1-4472-8DAC-0F150EC5E678}">
      <dgm:prSet phldrT="[Text]"/>
      <dgm:spPr/>
      <dgm:t>
        <a:bodyPr rtlCol="0"/>
        <a:lstStyle/>
        <a:p>
          <a:pPr rtl="0"/>
          <a:r>
            <a:rPr lang="en-GB" noProof="0" dirty="0"/>
            <a:t>Back to the map and view more</a:t>
          </a:r>
        </a:p>
      </dgm:t>
    </dgm:pt>
    <dgm:pt modelId="{90609DF7-843B-4BEF-A3B5-89270E6B0951}" type="parTrans" cxnId="{957C551D-31A8-4286-A3AE-C5928DB663CE}">
      <dgm:prSet/>
      <dgm:spPr/>
      <dgm:t>
        <a:bodyPr rtlCol="0"/>
        <a:lstStyle/>
        <a:p>
          <a:pPr rtl="0"/>
          <a:endParaRPr lang="en-US"/>
        </a:p>
      </dgm:t>
    </dgm:pt>
    <dgm:pt modelId="{67B503AA-82FD-4AA4-8357-3D8B59D6160B}" type="sibTrans" cxnId="{957C551D-31A8-4286-A3AE-C5928DB663CE}">
      <dgm:prSet/>
      <dgm:spPr/>
      <dgm:t>
        <a:bodyPr rtlCol="0"/>
        <a:lstStyle/>
        <a:p>
          <a:pPr rtl="0"/>
          <a:endParaRPr lang="en-US"/>
        </a:p>
      </dgm:t>
    </dgm:pt>
    <dgm:pt modelId="{812F39FC-2D1E-4DD1-A1A6-C7F9287A4AAB}" type="pres">
      <dgm:prSet presAssocID="{2EFB202A-8611-4DDC-831D-D12EB67B6CF7}" presName="Name0" presStyleCnt="0">
        <dgm:presLayoutVars>
          <dgm:dir/>
          <dgm:animLvl val="lvl"/>
          <dgm:resizeHandles val="exact"/>
        </dgm:presLayoutVars>
      </dgm:prSet>
      <dgm:spPr/>
    </dgm:pt>
    <dgm:pt modelId="{C1682CE3-81F4-4BEA-B13D-10C7017D8387}" type="pres">
      <dgm:prSet presAssocID="{640CA9BD-09C1-4472-8DAC-0F150EC5E678}" presName="boxAndChildren" presStyleCnt="0"/>
      <dgm:spPr/>
    </dgm:pt>
    <dgm:pt modelId="{325B9957-E809-4285-A870-20AA1AEAA8D7}" type="pres">
      <dgm:prSet presAssocID="{640CA9BD-09C1-4472-8DAC-0F150EC5E678}" presName="parentTextBox" presStyleLbl="node1" presStyleIdx="0" presStyleCnt="4"/>
      <dgm:spPr/>
    </dgm:pt>
    <dgm:pt modelId="{2AB5853F-AA77-4431-82DF-105CEB2E1424}" type="pres">
      <dgm:prSet presAssocID="{665399A3-A410-4656-8F7E-3FAB641DE891}" presName="sp" presStyleCnt="0"/>
      <dgm:spPr/>
    </dgm:pt>
    <dgm:pt modelId="{EC667030-4855-4843-9717-7DF08446AEB5}" type="pres">
      <dgm:prSet presAssocID="{356F6FEF-38C8-437A-8562-86A5ED3F5885}" presName="arrowAndChildren" presStyleCnt="0"/>
      <dgm:spPr/>
    </dgm:pt>
    <dgm:pt modelId="{C830B7C4-5210-41AC-A88B-BECF7607C1E5}" type="pres">
      <dgm:prSet presAssocID="{356F6FEF-38C8-437A-8562-86A5ED3F5885}" presName="parentTextArrow" presStyleLbl="node1" presStyleIdx="1" presStyleCnt="4"/>
      <dgm:spPr/>
    </dgm:pt>
    <dgm:pt modelId="{7FB80134-CA62-4591-A6BE-C119FEAC14B6}" type="pres">
      <dgm:prSet presAssocID="{630DB5C2-135D-425B-B7D5-1F5FFE12BF3B}" presName="sp" presStyleCnt="0"/>
      <dgm:spPr/>
    </dgm:pt>
    <dgm:pt modelId="{C4866045-B43B-429F-851C-E58098BA6DB8}" type="pres">
      <dgm:prSet presAssocID="{712EDDD5-F1C9-457B-A81D-F94868058B44}" presName="arrowAndChildren" presStyleCnt="0"/>
      <dgm:spPr/>
    </dgm:pt>
    <dgm:pt modelId="{D5473CBC-EEC3-408A-B4A6-07882F253A8B}" type="pres">
      <dgm:prSet presAssocID="{712EDDD5-F1C9-457B-A81D-F94868058B44}" presName="parentTextArrow" presStyleLbl="node1" presStyleIdx="2" presStyleCnt="4"/>
      <dgm:spPr/>
    </dgm:pt>
    <dgm:pt modelId="{FE4F3FD3-FEDA-44E5-9944-1FF6BBD0F9E2}" type="pres">
      <dgm:prSet presAssocID="{438F37F5-E676-4BB5-A241-95D895E1B43F}" presName="sp" presStyleCnt="0"/>
      <dgm:spPr/>
    </dgm:pt>
    <dgm:pt modelId="{1C274FFF-1754-4900-887F-DFF5156E0B8D}" type="pres">
      <dgm:prSet presAssocID="{11888A7B-1E89-45E6-84F4-EF92B26189CD}" presName="arrowAndChildren" presStyleCnt="0"/>
      <dgm:spPr/>
    </dgm:pt>
    <dgm:pt modelId="{32FA43B7-34B4-4881-9A79-E3EDEC9D4CBF}" type="pres">
      <dgm:prSet presAssocID="{11888A7B-1E89-45E6-84F4-EF92B26189CD}" presName="parentTextArrow" presStyleLbl="node1" presStyleIdx="3" presStyleCnt="4"/>
      <dgm:spPr/>
    </dgm:pt>
  </dgm:ptLst>
  <dgm:cxnLst>
    <dgm:cxn modelId="{79EE9E02-BFF5-41D3-86F8-33470970BFCE}" type="presOf" srcId="{2EFB202A-8611-4DDC-831D-D12EB67B6CF7}" destId="{812F39FC-2D1E-4DD1-A1A6-C7F9287A4AAB}" srcOrd="0" destOrd="0" presId="urn:microsoft.com/office/officeart/2005/8/layout/process4"/>
    <dgm:cxn modelId="{957C551D-31A8-4286-A3AE-C5928DB663CE}" srcId="{2EFB202A-8611-4DDC-831D-D12EB67B6CF7}" destId="{640CA9BD-09C1-4472-8DAC-0F150EC5E678}" srcOrd="3" destOrd="0" parTransId="{90609DF7-843B-4BEF-A3B5-89270E6B0951}" sibTransId="{67B503AA-82FD-4AA4-8357-3D8B59D6160B}"/>
    <dgm:cxn modelId="{B2E3875C-D3F8-41A4-A6EA-DD49F61576A0}" type="presOf" srcId="{11888A7B-1E89-45E6-84F4-EF92B26189CD}" destId="{32FA43B7-34B4-4881-9A79-E3EDEC9D4CBF}" srcOrd="0" destOrd="0" presId="urn:microsoft.com/office/officeart/2005/8/layout/process4"/>
    <dgm:cxn modelId="{AAE8F060-3E29-4C68-9A74-089916E04D67}" type="presOf" srcId="{356F6FEF-38C8-437A-8562-86A5ED3F5885}" destId="{C830B7C4-5210-41AC-A88B-BECF7607C1E5}" srcOrd="0" destOrd="0" presId="urn:microsoft.com/office/officeart/2005/8/layout/process4"/>
    <dgm:cxn modelId="{392AE56A-6939-469F-BFEC-2DEEC6ABC100}" srcId="{2EFB202A-8611-4DDC-831D-D12EB67B6CF7}" destId="{712EDDD5-F1C9-457B-A81D-F94868058B44}" srcOrd="1" destOrd="0" parTransId="{5E2CC1CB-7E12-4298-9BE5-B8F6683E4161}" sibTransId="{630DB5C2-135D-425B-B7D5-1F5FFE12BF3B}"/>
    <dgm:cxn modelId="{4D111F6B-0B5C-40A7-BA86-973E36B2D8F2}" type="presOf" srcId="{712EDDD5-F1C9-457B-A81D-F94868058B44}" destId="{D5473CBC-EEC3-408A-B4A6-07882F253A8B}" srcOrd="0" destOrd="0" presId="urn:microsoft.com/office/officeart/2005/8/layout/process4"/>
    <dgm:cxn modelId="{67067571-6170-41AF-87A3-FB3B609D9CEA}" type="presOf" srcId="{640CA9BD-09C1-4472-8DAC-0F150EC5E678}" destId="{325B9957-E809-4285-A870-20AA1AEAA8D7}" srcOrd="0" destOrd="0" presId="urn:microsoft.com/office/officeart/2005/8/layout/process4"/>
    <dgm:cxn modelId="{5376348D-4465-4E2E-9DB8-EA1F5276717B}" srcId="{2EFB202A-8611-4DDC-831D-D12EB67B6CF7}" destId="{11888A7B-1E89-45E6-84F4-EF92B26189CD}" srcOrd="0" destOrd="0" parTransId="{6043087E-917B-44BC-97F8-41385FD50DC3}" sibTransId="{438F37F5-E676-4BB5-A241-95D895E1B43F}"/>
    <dgm:cxn modelId="{8247D1A2-555D-4B39-B44D-5F2B5AE64242}" srcId="{2EFB202A-8611-4DDC-831D-D12EB67B6CF7}" destId="{356F6FEF-38C8-437A-8562-86A5ED3F5885}" srcOrd="2" destOrd="0" parTransId="{BD9B34C9-939F-47F5-A040-1B30C9EEA310}" sibTransId="{665399A3-A410-4656-8F7E-3FAB641DE891}"/>
    <dgm:cxn modelId="{5678914C-8F14-4F79-9116-C33CBC8B70E7}" type="presParOf" srcId="{812F39FC-2D1E-4DD1-A1A6-C7F9287A4AAB}" destId="{C1682CE3-81F4-4BEA-B13D-10C7017D8387}" srcOrd="0" destOrd="0" presId="urn:microsoft.com/office/officeart/2005/8/layout/process4"/>
    <dgm:cxn modelId="{B75DEEE2-790E-400B-832F-7C2526EFEEFC}" type="presParOf" srcId="{C1682CE3-81F4-4BEA-B13D-10C7017D8387}" destId="{325B9957-E809-4285-A870-20AA1AEAA8D7}" srcOrd="0" destOrd="0" presId="urn:microsoft.com/office/officeart/2005/8/layout/process4"/>
    <dgm:cxn modelId="{6FA0FB88-FED5-4DA9-8FB7-49F6DEA20B1D}" type="presParOf" srcId="{812F39FC-2D1E-4DD1-A1A6-C7F9287A4AAB}" destId="{2AB5853F-AA77-4431-82DF-105CEB2E1424}" srcOrd="1" destOrd="0" presId="urn:microsoft.com/office/officeart/2005/8/layout/process4"/>
    <dgm:cxn modelId="{52F7A226-0BC5-4418-B1BB-E2FD5547F031}" type="presParOf" srcId="{812F39FC-2D1E-4DD1-A1A6-C7F9287A4AAB}" destId="{EC667030-4855-4843-9717-7DF08446AEB5}" srcOrd="2" destOrd="0" presId="urn:microsoft.com/office/officeart/2005/8/layout/process4"/>
    <dgm:cxn modelId="{B3DA9F18-ADDC-4C31-BFC3-7AFA3D398C18}" type="presParOf" srcId="{EC667030-4855-4843-9717-7DF08446AEB5}" destId="{C830B7C4-5210-41AC-A88B-BECF7607C1E5}" srcOrd="0" destOrd="0" presId="urn:microsoft.com/office/officeart/2005/8/layout/process4"/>
    <dgm:cxn modelId="{6D5A561E-9AED-4BD0-B61C-B210C294197C}" type="presParOf" srcId="{812F39FC-2D1E-4DD1-A1A6-C7F9287A4AAB}" destId="{7FB80134-CA62-4591-A6BE-C119FEAC14B6}" srcOrd="3" destOrd="0" presId="urn:microsoft.com/office/officeart/2005/8/layout/process4"/>
    <dgm:cxn modelId="{8AA3D574-35B2-4F26-9753-43647056D5BB}" type="presParOf" srcId="{812F39FC-2D1E-4DD1-A1A6-C7F9287A4AAB}" destId="{C4866045-B43B-429F-851C-E58098BA6DB8}" srcOrd="4" destOrd="0" presId="urn:microsoft.com/office/officeart/2005/8/layout/process4"/>
    <dgm:cxn modelId="{8142E2F1-4232-4A86-BD16-A2EE21EFADF1}" type="presParOf" srcId="{C4866045-B43B-429F-851C-E58098BA6DB8}" destId="{D5473CBC-EEC3-408A-B4A6-07882F253A8B}" srcOrd="0" destOrd="0" presId="urn:microsoft.com/office/officeart/2005/8/layout/process4"/>
    <dgm:cxn modelId="{F78D174D-E461-4213-AEEB-72932703ABFC}" type="presParOf" srcId="{812F39FC-2D1E-4DD1-A1A6-C7F9287A4AAB}" destId="{FE4F3FD3-FEDA-44E5-9944-1FF6BBD0F9E2}" srcOrd="5" destOrd="0" presId="urn:microsoft.com/office/officeart/2005/8/layout/process4"/>
    <dgm:cxn modelId="{D11F7181-D05C-4ACC-A34B-6E9511FBE167}" type="presParOf" srcId="{812F39FC-2D1E-4DD1-A1A6-C7F9287A4AAB}" destId="{1C274FFF-1754-4900-887F-DFF5156E0B8D}" srcOrd="6" destOrd="0" presId="urn:microsoft.com/office/officeart/2005/8/layout/process4"/>
    <dgm:cxn modelId="{36469A82-1901-415F-8126-6D77E61422EC}" type="presParOf" srcId="{1C274FFF-1754-4900-887F-DFF5156E0B8D}" destId="{32FA43B7-34B4-4881-9A79-E3EDEC9D4C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5B9957-E809-4285-A870-20AA1AEAA8D7}">
      <dsp:nvSpPr>
        <dsp:cNvPr id="0" name=""/>
        <dsp:cNvSpPr/>
      </dsp:nvSpPr>
      <dsp:spPr>
        <a:xfrm>
          <a:off x="0" y="3569039"/>
          <a:ext cx="5029199" cy="78081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rtlCol="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noProof="0" dirty="0"/>
            <a:t>Back to the map and view more</a:t>
          </a:r>
        </a:p>
      </dsp:txBody>
      <dsp:txXfrm>
        <a:off x="0" y="3569039"/>
        <a:ext cx="5029199" cy="780818"/>
      </dsp:txXfrm>
    </dsp:sp>
    <dsp:sp modelId="{C830B7C4-5210-41AC-A88B-BECF7607C1E5}">
      <dsp:nvSpPr>
        <dsp:cNvPr id="0" name=""/>
        <dsp:cNvSpPr/>
      </dsp:nvSpPr>
      <dsp:spPr>
        <a:xfrm rot="10800000">
          <a:off x="0" y="2379853"/>
          <a:ext cx="5029199" cy="1200899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rtlCol="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noProof="0" dirty="0"/>
            <a:t>View content </a:t>
          </a:r>
        </a:p>
      </dsp:txBody>
      <dsp:txXfrm rot="10800000">
        <a:off x="0" y="2379853"/>
        <a:ext cx="5029199" cy="780308"/>
      </dsp:txXfrm>
    </dsp:sp>
    <dsp:sp modelId="{D5473CBC-EEC3-408A-B4A6-07882F253A8B}">
      <dsp:nvSpPr>
        <dsp:cNvPr id="0" name=""/>
        <dsp:cNvSpPr/>
      </dsp:nvSpPr>
      <dsp:spPr>
        <a:xfrm rot="10800000">
          <a:off x="0" y="1190666"/>
          <a:ext cx="5029199" cy="1200899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rtlCol="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noProof="0" dirty="0"/>
            <a:t>Take the link to the feature</a:t>
          </a:r>
        </a:p>
      </dsp:txBody>
      <dsp:txXfrm rot="10800000">
        <a:off x="0" y="1190666"/>
        <a:ext cx="5029199" cy="780308"/>
      </dsp:txXfrm>
    </dsp:sp>
    <dsp:sp modelId="{32FA43B7-34B4-4881-9A79-E3EDEC9D4CBF}">
      <dsp:nvSpPr>
        <dsp:cNvPr id="0" name=""/>
        <dsp:cNvSpPr/>
      </dsp:nvSpPr>
      <dsp:spPr>
        <a:xfrm rot="10800000">
          <a:off x="0" y="1479"/>
          <a:ext cx="5029199" cy="1200899"/>
        </a:xfrm>
        <a:prstGeom prst="upArrowCallou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rtlCol="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noProof="0" dirty="0"/>
            <a:t>Simply click on a place of interest</a:t>
          </a:r>
        </a:p>
      </dsp:txBody>
      <dsp:txXfrm rot="10800000">
        <a:off x="0" y="1479"/>
        <a:ext cx="5029199" cy="780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3F70B1-1E8A-493D-9392-E4FE90BE9A90}" type="datetime1">
              <a:rPr lang="en-GB" smtClean="0"/>
              <a:t>24/03/2023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8A86088-0869-4C1C-A62F-7421110335D4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588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6365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301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879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162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49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628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6545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130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43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0383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063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42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979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268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533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411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42473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078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228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880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975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0694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765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016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4990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554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61255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3495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7403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6077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463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987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6316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764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77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668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747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B740B7-64BD-4FC2-B55E-75DCBB3A32F2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3531B5-9010-4B7C-AD9F-E57F8B7EC91C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228D03-080A-4916-971F-CED19E5DA5E7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EDEFCD-53A5-46F4-8D85-E72687CEAF92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D70D0C-DA0C-4612-9C78-6B9273F1AFAD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DDCB60-8F4D-41A6-9D96-022D4F9166CD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ED77D9-7E1E-4B74-85C9-DCBD714C313B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D8A0651-90B4-4E8B-AA30-C9902B133A9C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D77A0D-90B0-4034-A64A-F8DCD8607188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GB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en-GB" noProof="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455564F1-9707-4506-8B9D-E4425D48252B}" type="datetime1">
              <a:rPr lang="en-GB" noProof="0" smtClean="0"/>
              <a:t>24/03/2023</a:t>
            </a:fld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4114800"/>
            <a:ext cx="11505348" cy="1158446"/>
          </a:xfrm>
        </p:spPr>
        <p:txBody>
          <a:bodyPr rtlCol="0">
            <a:normAutofit/>
          </a:bodyPr>
          <a:lstStyle/>
          <a:p>
            <a:pPr rtl="0"/>
            <a:r>
              <a:rPr lang="en-GB" sz="4400" dirty="0"/>
              <a:t>Birmingham – Pride of Place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400" y="5338170"/>
            <a:ext cx="11161240" cy="474836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With a community inspired by place and connected by Community Passport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Title 1">
            <a:extLst>
              <a:ext uri="{FF2B5EF4-FFF2-40B4-BE49-F238E27FC236}">
                <a16:creationId xmlns:a16="http://schemas.microsoft.com/office/drawing/2014/main" id="{93C2F5E2-B88E-5177-C694-B08F7ABA4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/>
          <a:lstStyle/>
          <a:p>
            <a:endParaRPr lang="en-US"/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D420D401-F90E-20A1-A8AE-0681BBE5E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r="17012"/>
          <a:stretch/>
        </p:blipFill>
        <p:spPr bwMode="auto">
          <a:xfrm>
            <a:off x="838200" y="685800"/>
            <a:ext cx="6400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Text Placeholder 3">
            <a:extLst>
              <a:ext uri="{FF2B5EF4-FFF2-40B4-BE49-F238E27FC236}">
                <a16:creationId xmlns:a16="http://schemas.microsoft.com/office/drawing/2014/main" id="{39EC7142-39E1-9B0C-9A38-B439D318E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9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itle 1">
            <a:extLst>
              <a:ext uri="{FF2B5EF4-FFF2-40B4-BE49-F238E27FC236}">
                <a16:creationId xmlns:a16="http://schemas.microsoft.com/office/drawing/2014/main" id="{D9CBAAB2-22CF-1AD7-9990-DC629200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/>
          <a:lstStyle/>
          <a:p>
            <a:endParaRPr lang="en-US"/>
          </a:p>
        </p:txBody>
      </p:sp>
      <p:pic>
        <p:nvPicPr>
          <p:cNvPr id="10242" name="Picture 2" descr="Image">
            <a:extLst>
              <a:ext uri="{FF2B5EF4-FFF2-40B4-BE49-F238E27FC236}">
                <a16:creationId xmlns:a16="http://schemas.microsoft.com/office/drawing/2014/main" id="{DE5333B1-47A4-ABDE-16FD-AD7295E1D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r="19869" b="1"/>
          <a:stretch/>
        </p:blipFill>
        <p:spPr bwMode="auto">
          <a:xfrm>
            <a:off x="838200" y="685800"/>
            <a:ext cx="6400800" cy="52578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 Placeholder 3">
            <a:extLst>
              <a:ext uri="{FF2B5EF4-FFF2-40B4-BE49-F238E27FC236}">
                <a16:creationId xmlns:a16="http://schemas.microsoft.com/office/drawing/2014/main" id="{1E6DFAE2-830F-0B64-938F-55B07AE58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1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">
            <a:extLst>
              <a:ext uri="{FF2B5EF4-FFF2-40B4-BE49-F238E27FC236}">
                <a16:creationId xmlns:a16="http://schemas.microsoft.com/office/drawing/2014/main" id="{204A7D4E-C8C0-ED44-0DF0-5D309F0F7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34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Title 1">
            <a:extLst>
              <a:ext uri="{FF2B5EF4-FFF2-40B4-BE49-F238E27FC236}">
                <a16:creationId xmlns:a16="http://schemas.microsoft.com/office/drawing/2014/main" id="{AA0E998E-0F16-50AF-FF1A-E7D18DDEB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/>
          <a:lstStyle/>
          <a:p>
            <a:endParaRPr lang="en-US"/>
          </a:p>
        </p:txBody>
      </p:sp>
      <p:pic>
        <p:nvPicPr>
          <p:cNvPr id="13314" name="Picture 2" descr="Image">
            <a:extLst>
              <a:ext uri="{FF2B5EF4-FFF2-40B4-BE49-F238E27FC236}">
                <a16:creationId xmlns:a16="http://schemas.microsoft.com/office/drawing/2014/main" id="{E3A1C1A7-7A53-20CE-7E24-D1535D0E1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r="7481"/>
          <a:stretch/>
        </p:blipFill>
        <p:spPr bwMode="auto">
          <a:xfrm>
            <a:off x="838200" y="685800"/>
            <a:ext cx="6400800" cy="52578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Text Placeholder 3">
            <a:extLst>
              <a:ext uri="{FF2B5EF4-FFF2-40B4-BE49-F238E27FC236}">
                <a16:creationId xmlns:a16="http://schemas.microsoft.com/office/drawing/2014/main" id="{F743F47B-CFE6-B56D-97B1-BE101DBAB4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5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">
            <a:extLst>
              <a:ext uri="{FF2B5EF4-FFF2-40B4-BE49-F238E27FC236}">
                <a16:creationId xmlns:a16="http://schemas.microsoft.com/office/drawing/2014/main" id="{7CD1EBAB-BD5D-7A54-FB84-E80141115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8" b="1248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42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">
            <a:extLst>
              <a:ext uri="{FF2B5EF4-FFF2-40B4-BE49-F238E27FC236}">
                <a16:creationId xmlns:a16="http://schemas.microsoft.com/office/drawing/2014/main" id="{76679007-E6C0-1E95-8ED1-C177A2FB8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7" b="301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42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">
            <a:extLst>
              <a:ext uri="{FF2B5EF4-FFF2-40B4-BE49-F238E27FC236}">
                <a16:creationId xmlns:a16="http://schemas.microsoft.com/office/drawing/2014/main" id="{C794350E-50B2-74AD-BA34-1451D845B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6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">
            <a:extLst>
              <a:ext uri="{FF2B5EF4-FFF2-40B4-BE49-F238E27FC236}">
                <a16:creationId xmlns:a16="http://schemas.microsoft.com/office/drawing/2014/main" id="{32F23AAD-504C-5E20-6087-E4E8BC822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8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">
            <a:extLst>
              <a:ext uri="{FF2B5EF4-FFF2-40B4-BE49-F238E27FC236}">
                <a16:creationId xmlns:a16="http://schemas.microsoft.com/office/drawing/2014/main" id="{092ACF98-82ED-F498-8C63-7F33BE224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4" b="65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6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">
            <a:extLst>
              <a:ext uri="{FF2B5EF4-FFF2-40B4-BE49-F238E27FC236}">
                <a16:creationId xmlns:a16="http://schemas.microsoft.com/office/drawing/2014/main" id="{F04962C8-C18A-7F8A-FA9C-E8885FA75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185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32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44EE18E-5E48-E6F2-BFFB-4CB211B5D2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" b="1145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020C2-3554-C754-32FF-5B878BA9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70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n-GB" dirty="0"/>
              <a:t>Building on the growing pride of Court Collaboration developments and Birmingham Gems</a:t>
            </a:r>
          </a:p>
          <a:p>
            <a:pPr rtl="0"/>
            <a:r>
              <a:rPr lang="en-GB" dirty="0"/>
              <a:t>Let’s grow even more pride with Community Passport</a:t>
            </a:r>
          </a:p>
          <a:p>
            <a:pPr rtl="0"/>
            <a:r>
              <a:rPr lang="en-GB" dirty="0"/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1783481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3789040"/>
            <a:ext cx="11521280" cy="180020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Build and share the pride in your developments – they’re all Birmingham Gems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79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/>
          <a:p>
            <a:pPr rtl="0"/>
            <a:r>
              <a:rPr lang="en-GB" dirty="0"/>
              <a:t>Court Collaboration </a:t>
            </a:r>
            <a:br>
              <a:rPr lang="en-GB" dirty="0"/>
            </a:br>
            <a:r>
              <a:rPr lang="en-GB" dirty="0"/>
              <a:t>in Birmingham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51C3A4B-CBE1-0E9F-0FAE-A6A5B73D3E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r="29521"/>
          <a:stretch/>
        </p:blipFill>
        <p:spPr bwMode="auto">
          <a:xfrm>
            <a:off x="838200" y="685800"/>
            <a:ext cx="64008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Court Collaboration is without doubt a pioneering company helping to transform Birmingham with some quite amazing developments.</a:t>
            </a:r>
          </a:p>
        </p:txBody>
      </p:sp>
    </p:spTree>
    <p:extLst>
      <p:ext uri="{BB962C8B-B14F-4D97-AF65-F5344CB8AC3E}">
        <p14:creationId xmlns:p14="http://schemas.microsoft.com/office/powerpoint/2010/main" val="18274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648"/>
            <a:ext cx="10515600" cy="108012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One </a:t>
            </a:r>
            <a:r>
              <a:rPr lang="en-GB" dirty="0" err="1"/>
              <a:t>Eastside</a:t>
            </a:r>
            <a:r>
              <a:rPr lang="en-GB" dirty="0"/>
              <a:t> from Court Collaboration is attracting loyal followers within our growing community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040" y="1828800"/>
            <a:ext cx="4899348" cy="685800"/>
          </a:xfrm>
        </p:spPr>
        <p:txBody>
          <a:bodyPr rtlCol="0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D75A7-AAEA-6A9F-BC90-3E18B6D3BA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62A2E4-8433-3347-41CC-46442AFC8EE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C77D3514-E98C-F95F-BC50-5E22BD29C6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31" y="1867619"/>
            <a:ext cx="6784137" cy="3815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06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8720"/>
            <a:ext cx="10515600" cy="504056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Your place-making journey at Court Collaboration is a journey that a growing number of people want to be part of.  That’s where we come in.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For many years, Your Place Your Space has provided people with a digital space and the tools required so that they can follow their Birmingham passions and their passion for the developments of Court Collaboration.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 growing number of contributors are now creating content which we share and publish for those who follow all things Birmingham and all things construction. </a:t>
            </a:r>
          </a:p>
        </p:txBody>
      </p:sp>
    </p:spTree>
    <p:extLst>
      <p:ext uri="{BB962C8B-B14F-4D97-AF65-F5344CB8AC3E}">
        <p14:creationId xmlns:p14="http://schemas.microsoft.com/office/powerpoint/2010/main" val="41331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620688"/>
            <a:ext cx="3429000" cy="3028922"/>
          </a:xfrm>
        </p:spPr>
        <p:txBody>
          <a:bodyPr rtlCol="0" anchor="b">
            <a:normAutofit fontScale="90000"/>
          </a:bodyPr>
          <a:lstStyle/>
          <a:p>
            <a:pPr rtl="0"/>
            <a:r>
              <a:rPr lang="en-GB" dirty="0"/>
              <a:t>Content now appears on maps that have been viewed almost 2 million times since going live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898032"/>
            <a:ext cx="3428999" cy="2051248"/>
          </a:xfrm>
        </p:spPr>
        <p:txBody>
          <a:bodyPr rtlCol="0">
            <a:noAutofit/>
          </a:bodyPr>
          <a:lstStyle/>
          <a:p>
            <a:pPr rtl="0"/>
            <a:r>
              <a:rPr lang="en-GB" sz="1800" dirty="0"/>
              <a:t>Our interactive maps of Birmingham, the city’s gems and the city’s developments opens up a world of fascinating places that people can explore online and find out more about. </a:t>
            </a:r>
          </a:p>
        </p:txBody>
      </p:sp>
      <p:pic>
        <p:nvPicPr>
          <p:cNvPr id="2050" name="Picture 2" descr="Birmingham Gems Map">
            <a:extLst>
              <a:ext uri="{FF2B5EF4-FFF2-40B4-BE49-F238E27FC236}">
                <a16:creationId xmlns:a16="http://schemas.microsoft.com/office/drawing/2014/main" id="{145D6AF9-8944-0EB9-C165-8AE9F29A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842531"/>
            <a:ext cx="2857500" cy="288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rmingham developments map">
            <a:extLst>
              <a:ext uri="{FF2B5EF4-FFF2-40B4-BE49-F238E27FC236}">
                <a16:creationId xmlns:a16="http://schemas.microsoft.com/office/drawing/2014/main" id="{B18E3CE3-DB55-23FE-5819-DD904D84D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7" y="1089720"/>
            <a:ext cx="2321847" cy="21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8BBB9F-97AE-6016-04B4-E4DC2262BA5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E736A-377F-16F9-696C-422F50C24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598" y="3656806"/>
            <a:ext cx="3081779" cy="17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5642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It’s so easy for people to explore your developments.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en-GB" dirty="0"/>
              <a:t>With so much community generated content</a:t>
            </a:r>
          </a:p>
          <a:p>
            <a:pPr rtl="0"/>
            <a:r>
              <a:rPr lang="en-GB" dirty="0"/>
              <a:t>Regular articles and updates</a:t>
            </a:r>
          </a:p>
          <a:p>
            <a:pPr rtl="0"/>
            <a:r>
              <a:rPr lang="en-GB" dirty="0"/>
              <a:t>Fantastic photography</a:t>
            </a:r>
          </a:p>
          <a:p>
            <a:pPr rtl="0"/>
            <a:r>
              <a:rPr lang="en-GB" dirty="0"/>
              <a:t>Videos and drone footage</a:t>
            </a:r>
          </a:p>
          <a:p>
            <a:pPr rtl="0"/>
            <a:r>
              <a:rPr lang="en-GB" dirty="0"/>
              <a:t>Trails, 360 degree tours, and even (coming soon) virtual reality</a:t>
            </a:r>
          </a:p>
          <a:p>
            <a:pPr rtl="0"/>
            <a:r>
              <a:rPr lang="en-GB" dirty="0"/>
              <a:t>Augmented reality (Coming soon)</a:t>
            </a:r>
          </a:p>
          <a:p>
            <a:pPr rtl="0"/>
            <a:r>
              <a:rPr lang="en-GB" dirty="0"/>
              <a:t>Links to web sites and social media </a:t>
            </a:r>
          </a:p>
        </p:txBody>
      </p:sp>
      <p:graphicFrame>
        <p:nvGraphicFramePr>
          <p:cNvPr id="6" name="Content Placeholder 2" descr="Segmented process showing 4 steps arranged one below the other; three downward pointing arrows are used to indicate progression from first step to second step and second step to third step and third step to fourth step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78416101"/>
              </p:ext>
            </p:extLst>
          </p:nvPr>
        </p:nvGraphicFramePr>
        <p:xfrm>
          <a:off x="6324600" y="1825625"/>
          <a:ext cx="5029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602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116632"/>
            <a:ext cx="11269154" cy="1084601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Regular content can now be shared and published across many platforms, websites and social media channels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416" y="1142257"/>
            <a:ext cx="5098776" cy="930521"/>
          </a:xfrm>
        </p:spPr>
        <p:txBody>
          <a:bodyPr rtlCol="0">
            <a:normAutofit/>
          </a:bodyPr>
          <a:lstStyle/>
          <a:p>
            <a:pPr rtl="0"/>
            <a:r>
              <a:rPr lang="en-GB" sz="1600" dirty="0"/>
              <a:t>    www.itsyourbuild.com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23792" y="1561604"/>
            <a:ext cx="5349967" cy="685800"/>
          </a:xfrm>
        </p:spPr>
        <p:txBody>
          <a:bodyPr rtlCol="0"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722E6-90C2-418F-F593-887F1DDB09EA}"/>
              </a:ext>
            </a:extLst>
          </p:cNvPr>
          <p:cNvSpPr txBox="1"/>
          <p:nvPr/>
        </p:nvSpPr>
        <p:spPr>
          <a:xfrm>
            <a:off x="960245" y="3855665"/>
            <a:ext cx="2941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       </a:t>
            </a:r>
            <a:r>
              <a:rPr lang="en-GB" sz="1600" b="1" dirty="0"/>
              <a:t>social media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44AC3-7A24-DA8B-F3DD-611E0A69C254}"/>
              </a:ext>
            </a:extLst>
          </p:cNvPr>
          <p:cNvSpPr txBox="1"/>
          <p:nvPr/>
        </p:nvSpPr>
        <p:spPr>
          <a:xfrm>
            <a:off x="4223792" y="423829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974E8-27C8-B761-F9D1-0E95B0BDC574}"/>
              </a:ext>
            </a:extLst>
          </p:cNvPr>
          <p:cNvSpPr txBox="1"/>
          <p:nvPr/>
        </p:nvSpPr>
        <p:spPr>
          <a:xfrm>
            <a:off x="4223792" y="1423696"/>
            <a:ext cx="4910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    </a:t>
            </a:r>
            <a:r>
              <a:rPr lang="en-GB" sz="1600" b="1" dirty="0"/>
              <a:t>www.birminghamGems.com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1D41A-3B9B-4626-A8ED-6B322CA71310}"/>
              </a:ext>
            </a:extLst>
          </p:cNvPr>
          <p:cNvSpPr txBox="1"/>
          <p:nvPr/>
        </p:nvSpPr>
        <p:spPr>
          <a:xfrm>
            <a:off x="3647727" y="3838186"/>
            <a:ext cx="4428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    </a:t>
            </a:r>
            <a:r>
              <a:rPr lang="en-GB" sz="1600" b="1" dirty="0"/>
              <a:t>maybe a One </a:t>
            </a:r>
            <a:r>
              <a:rPr lang="en-GB" sz="1600" b="1" dirty="0" err="1"/>
              <a:t>Eastside</a:t>
            </a:r>
            <a:r>
              <a:rPr lang="en-GB" sz="1600" b="1" dirty="0"/>
              <a:t> community 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7EE4E3-7ED3-4D6B-02BD-FD7A4E5551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60245" y="4483942"/>
            <a:ext cx="2848977" cy="158040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BFF334-DBB1-F14A-69E0-378368DB6354}"/>
              </a:ext>
            </a:extLst>
          </p:cNvPr>
          <p:cNvSpPr txBox="1"/>
          <p:nvPr/>
        </p:nvSpPr>
        <p:spPr>
          <a:xfrm>
            <a:off x="8153458" y="1423696"/>
            <a:ext cx="328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     </a:t>
            </a:r>
            <a:r>
              <a:rPr lang="en-GB" sz="1600" b="1" dirty="0"/>
              <a:t>websites you host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275034-D001-A4C8-F7C5-9F3B9C0BAF86}"/>
              </a:ext>
            </a:extLst>
          </p:cNvPr>
          <p:cNvSpPr txBox="1"/>
          <p:nvPr/>
        </p:nvSpPr>
        <p:spPr>
          <a:xfrm>
            <a:off x="8076549" y="3846227"/>
            <a:ext cx="3391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  </a:t>
            </a:r>
            <a:r>
              <a:rPr lang="en-GB" sz="1600" b="1" dirty="0"/>
              <a:t>social media you manage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D0BFA2-0865-866A-A0C5-F84542A36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45" y="2030183"/>
            <a:ext cx="2839672" cy="159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179DCF-FBD9-5C0B-CD02-41E489F92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568608" y="2526761"/>
            <a:ext cx="467954" cy="6858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D374BDC-6F8A-BE53-57C1-0CB821C5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33" y="2028862"/>
            <a:ext cx="2848978" cy="15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96A9BD-2D55-EA8A-85CA-B8303FDDDC57}"/>
              </a:ext>
            </a:extLst>
          </p:cNvPr>
          <p:cNvSpPr txBox="1"/>
          <p:nvPr/>
        </p:nvSpPr>
        <p:spPr>
          <a:xfrm>
            <a:off x="8382777" y="2023119"/>
            <a:ext cx="2848978" cy="15924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B8956-1230-0C00-BFE0-B1EF28832383}"/>
              </a:ext>
            </a:extLst>
          </p:cNvPr>
          <p:cNvSpPr txBox="1"/>
          <p:nvPr/>
        </p:nvSpPr>
        <p:spPr>
          <a:xfrm>
            <a:off x="8382777" y="4453143"/>
            <a:ext cx="2862506" cy="15924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Picture 2" descr="Home | Court Collaboration | Property Developer Birmingham">
            <a:extLst>
              <a:ext uri="{FF2B5EF4-FFF2-40B4-BE49-F238E27FC236}">
                <a16:creationId xmlns:a16="http://schemas.microsoft.com/office/drawing/2014/main" id="{24FF198C-9384-3381-DB21-B1D0DC26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535" y="2345255"/>
            <a:ext cx="2500989" cy="9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ome | Court Collaboration | Property Developer Birmingham">
            <a:extLst>
              <a:ext uri="{FF2B5EF4-FFF2-40B4-BE49-F238E27FC236}">
                <a16:creationId xmlns:a16="http://schemas.microsoft.com/office/drawing/2014/main" id="{17D04EC3-CD0D-C077-3E96-813DAD4F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767" y="4740303"/>
            <a:ext cx="2500989" cy="9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">
            <a:extLst>
              <a:ext uri="{FF2B5EF4-FFF2-40B4-BE49-F238E27FC236}">
                <a16:creationId xmlns:a16="http://schemas.microsoft.com/office/drawing/2014/main" id="{3191F77E-58BD-E4CF-268C-F65FC1C347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19" y="4407754"/>
            <a:ext cx="2831092" cy="1608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4704"/>
            <a:ext cx="10515600" cy="2088232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This is all made possible by providing a digital space for contributors to share their Pride in Place.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This space is called Community Passport.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89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3ADCBDC2-1349-3921-0CFE-FAABD8E040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3" b="1881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368" y="3573016"/>
            <a:ext cx="11161240" cy="1767080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Let’s grow even more pride in your builds with Community Passport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71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836712"/>
            <a:ext cx="3429000" cy="3312368"/>
          </a:xfrm>
        </p:spPr>
        <p:txBody>
          <a:bodyPr rtlCol="0" anchor="b">
            <a:normAutofit/>
          </a:bodyPr>
          <a:lstStyle/>
          <a:p>
            <a:pPr rtl="0"/>
            <a:r>
              <a:rPr lang="en-GB" sz="3200" dirty="0"/>
              <a:t>Community Passport is a digital space for people who just love to shape, make and promote places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5733256"/>
            <a:ext cx="3428999" cy="576064"/>
          </a:xfrm>
        </p:spPr>
        <p:txBody>
          <a:bodyPr rtlCol="0">
            <a:normAutofit/>
          </a:bodyPr>
          <a:lstStyle/>
          <a:p>
            <a:pPr rtl="0"/>
            <a:endParaRPr lang="en-GB" dirty="0"/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2E6FE473-B63C-0EC7-E1C8-0354AC89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572252"/>
            <a:ext cx="907504" cy="90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A hand holding a cell phone in fron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C84D1C0-B34E-41B9-A279-CCE5AC9D0A3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5761" r="15761"/>
          <a:stretch>
            <a:fillRect/>
          </a:stretch>
        </p:blipFill>
        <p:spPr>
          <a:xfrm>
            <a:off x="838200" y="685800"/>
            <a:ext cx="64008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398278-FFF9-4882-DBC2-C67698AAF2B2}"/>
              </a:ext>
            </a:extLst>
          </p:cNvPr>
          <p:cNvSpPr txBox="1"/>
          <p:nvPr/>
        </p:nvSpPr>
        <p:spPr>
          <a:xfrm>
            <a:off x="8904312" y="4610505"/>
            <a:ext cx="223224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  </a:t>
            </a:r>
            <a:r>
              <a:rPr lang="en-GB" sz="800" dirty="0"/>
              <a:t> </a:t>
            </a:r>
            <a:r>
              <a:rPr lang="en-GB" sz="2400" dirty="0"/>
              <a:t>Community</a:t>
            </a:r>
          </a:p>
          <a:p>
            <a:r>
              <a:rPr lang="en-GB" sz="2400" dirty="0"/>
              <a:t>     Passport</a:t>
            </a:r>
          </a:p>
        </p:txBody>
      </p:sp>
    </p:spTree>
    <p:extLst>
      <p:ext uri="{BB962C8B-B14F-4D97-AF65-F5344CB8AC3E}">
        <p14:creationId xmlns:p14="http://schemas.microsoft.com/office/powerpoint/2010/main" val="6178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908720"/>
            <a:ext cx="3429000" cy="3240360"/>
          </a:xfrm>
        </p:spPr>
        <p:txBody>
          <a:bodyPr rtlCol="0" anchor="b">
            <a:normAutofit/>
          </a:bodyPr>
          <a:lstStyle/>
          <a:p>
            <a:pPr rtl="0"/>
            <a:r>
              <a:rPr lang="en-GB" sz="3200" dirty="0"/>
              <a:t>A digital space where people can access a suite of products and connect with people who share their passions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5943600"/>
            <a:ext cx="3428999" cy="365720"/>
          </a:xfrm>
        </p:spPr>
        <p:txBody>
          <a:bodyPr rtlCol="0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D2663-9173-EE0C-97AA-7A8359DB6FD5}"/>
              </a:ext>
            </a:extLst>
          </p:cNvPr>
          <p:cNvSpPr txBox="1"/>
          <p:nvPr/>
        </p:nvSpPr>
        <p:spPr>
          <a:xfrm>
            <a:off x="8909800" y="4730579"/>
            <a:ext cx="223224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  </a:t>
            </a:r>
            <a:r>
              <a:rPr lang="en-GB" sz="800" dirty="0"/>
              <a:t> </a:t>
            </a:r>
            <a:r>
              <a:rPr lang="en-GB" sz="2400" dirty="0"/>
              <a:t>Community</a:t>
            </a:r>
          </a:p>
          <a:p>
            <a:r>
              <a:rPr lang="en-GB" sz="2400" dirty="0"/>
              <a:t>     Passport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31CE3C9-9647-F517-6449-C11608D0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87" y="4692325"/>
            <a:ext cx="907504" cy="90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A hand holding a cell phone in fron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E47C1BE-532D-688F-1FCB-0A450D7E88E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15761" r="15761"/>
          <a:stretch>
            <a:fillRect/>
          </a:stretch>
        </p:blipFill>
        <p:spPr>
          <a:xfrm>
            <a:off x="838200" y="685800"/>
            <a:ext cx="6400800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831DBD-FDFB-85D7-A640-97FF51A03890}"/>
              </a:ext>
            </a:extLst>
          </p:cNvPr>
          <p:cNvSpPr txBox="1"/>
          <p:nvPr/>
        </p:nvSpPr>
        <p:spPr>
          <a:xfrm>
            <a:off x="838200" y="655608"/>
            <a:ext cx="6400800" cy="557075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You are in: Community Passport</a:t>
            </a:r>
            <a:r>
              <a:rPr lang="en-GB" dirty="0">
                <a:solidFill>
                  <a:schemeClr val="bg1"/>
                </a:solidFill>
              </a:rPr>
              <a:t>                  </a:t>
            </a:r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access to: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of Your Place Your Space">
            <a:extLst>
              <a:ext uri="{FF2B5EF4-FFF2-40B4-BE49-F238E27FC236}">
                <a16:creationId xmlns:a16="http://schemas.microsoft.com/office/drawing/2014/main" id="{FA87EF02-A051-D219-5613-91A021C3E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236802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7F6A58-1109-85D0-0752-32C185665181}"/>
              </a:ext>
            </a:extLst>
          </p:cNvPr>
          <p:cNvSpPr txBox="1"/>
          <p:nvPr/>
        </p:nvSpPr>
        <p:spPr>
          <a:xfrm>
            <a:off x="1055440" y="2397512"/>
            <a:ext cx="2880320" cy="830997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Welcome </a:t>
            </a: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YourPlaceYourSpace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You have 28K points and contributed</a:t>
            </a: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27K points to your passions</a:t>
            </a: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Collect more points </a:t>
            </a:r>
            <a:r>
              <a:rPr lang="en-GB" sz="12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9A576-5489-36CA-4F06-6AED59C193D3}"/>
              </a:ext>
            </a:extLst>
          </p:cNvPr>
          <p:cNvSpPr txBox="1"/>
          <p:nvPr/>
        </p:nvSpPr>
        <p:spPr>
          <a:xfrm>
            <a:off x="1667508" y="2067352"/>
            <a:ext cx="165618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    Update your profile </a:t>
            </a:r>
            <a:r>
              <a:rPr lang="en-GB" sz="800" u="sng" dirty="0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1223A-3D5A-1D70-365B-AB2EB1B3A98A}"/>
              </a:ext>
            </a:extLst>
          </p:cNvPr>
          <p:cNvSpPr txBox="1"/>
          <p:nvPr/>
        </p:nvSpPr>
        <p:spPr>
          <a:xfrm>
            <a:off x="4799856" y="1196752"/>
            <a:ext cx="1800200" cy="276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Developments map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08222D-234B-22A1-BC17-BF0B76E2DC39}"/>
              </a:ext>
            </a:extLst>
          </p:cNvPr>
          <p:cNvSpPr txBox="1"/>
          <p:nvPr/>
        </p:nvSpPr>
        <p:spPr>
          <a:xfrm>
            <a:off x="4799856" y="1536767"/>
            <a:ext cx="1800200" cy="27699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Birmingham Gems map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8E8B34-43EE-9826-2B6D-21B5097DFEC9}"/>
              </a:ext>
            </a:extLst>
          </p:cNvPr>
          <p:cNvSpPr txBox="1"/>
          <p:nvPr/>
        </p:nvSpPr>
        <p:spPr>
          <a:xfrm>
            <a:off x="4799856" y="1875416"/>
            <a:ext cx="18002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Community passport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52938E-CB60-4F27-FE0A-A5CC04976745}"/>
              </a:ext>
            </a:extLst>
          </p:cNvPr>
          <p:cNvSpPr txBox="1"/>
          <p:nvPr/>
        </p:nvSpPr>
        <p:spPr>
          <a:xfrm>
            <a:off x="4799856" y="2214065"/>
            <a:ext cx="18002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Community workspace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B6677A-8D3C-C191-2221-EBEE89CF969F}"/>
              </a:ext>
            </a:extLst>
          </p:cNvPr>
          <p:cNvSpPr txBox="1"/>
          <p:nvPr/>
        </p:nvSpPr>
        <p:spPr>
          <a:xfrm>
            <a:off x="4799925" y="2552714"/>
            <a:ext cx="18002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Manage resources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53A58D-3880-7254-45AD-A5457DA10CFD}"/>
              </a:ext>
            </a:extLst>
          </p:cNvPr>
          <p:cNvSpPr txBox="1"/>
          <p:nvPr/>
        </p:nvSpPr>
        <p:spPr>
          <a:xfrm>
            <a:off x="4799856" y="2875452"/>
            <a:ext cx="18002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Resource library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8A4E7E-7C9F-03C7-CA1C-6514127FFC7E}"/>
              </a:ext>
            </a:extLst>
          </p:cNvPr>
          <p:cNvSpPr txBox="1"/>
          <p:nvPr/>
        </p:nvSpPr>
        <p:spPr>
          <a:xfrm>
            <a:off x="1055440" y="3376862"/>
            <a:ext cx="2880320" cy="30777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Your communities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B84B22-F97E-B0FD-9DBC-4D29AC54C8B2}"/>
              </a:ext>
            </a:extLst>
          </p:cNvPr>
          <p:cNvSpPr txBox="1"/>
          <p:nvPr/>
        </p:nvSpPr>
        <p:spPr>
          <a:xfrm>
            <a:off x="4796184" y="3205648"/>
            <a:ext cx="18002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 Create feature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932225-E83F-D980-5A92-9603A608278E}"/>
              </a:ext>
            </a:extLst>
          </p:cNvPr>
          <p:cNvSpPr txBox="1"/>
          <p:nvPr/>
        </p:nvSpPr>
        <p:spPr>
          <a:xfrm>
            <a:off x="4796184" y="3855099"/>
            <a:ext cx="18002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Mapping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D4B20F-4A86-A2C9-E0FD-5F55AC540722}"/>
              </a:ext>
            </a:extLst>
          </p:cNvPr>
          <p:cNvSpPr txBox="1"/>
          <p:nvPr/>
        </p:nvSpPr>
        <p:spPr>
          <a:xfrm>
            <a:off x="4796184" y="4191535"/>
            <a:ext cx="18002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Manage conversations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573C60-CE24-7844-B0B2-A51D41377DE8}"/>
              </a:ext>
            </a:extLst>
          </p:cNvPr>
          <p:cNvSpPr txBox="1"/>
          <p:nvPr/>
        </p:nvSpPr>
        <p:spPr>
          <a:xfrm>
            <a:off x="4796184" y="4521732"/>
            <a:ext cx="18002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Surveys and polls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BA8707-CB58-F689-AD84-407B96903725}"/>
              </a:ext>
            </a:extLst>
          </p:cNvPr>
          <p:cNvSpPr txBox="1"/>
          <p:nvPr/>
        </p:nvSpPr>
        <p:spPr>
          <a:xfrm>
            <a:off x="4796184" y="3546397"/>
            <a:ext cx="180020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     Create post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3CE133-4AEF-E09A-9FA3-0CF8BE0AA1FA}"/>
              </a:ext>
            </a:extLst>
          </p:cNvPr>
          <p:cNvSpPr txBox="1"/>
          <p:nvPr/>
        </p:nvSpPr>
        <p:spPr>
          <a:xfrm>
            <a:off x="1055440" y="3799355"/>
            <a:ext cx="2880320" cy="30777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Your resources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3128DB-527A-30BB-226A-BC843D062596}"/>
              </a:ext>
            </a:extLst>
          </p:cNvPr>
          <p:cNvSpPr txBox="1"/>
          <p:nvPr/>
        </p:nvSpPr>
        <p:spPr>
          <a:xfrm>
            <a:off x="1055440" y="4230121"/>
            <a:ext cx="2880320" cy="30777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Your features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37E601-1AFE-2421-8889-39536F695DAF}"/>
              </a:ext>
            </a:extLst>
          </p:cNvPr>
          <p:cNvSpPr txBox="1"/>
          <p:nvPr/>
        </p:nvSpPr>
        <p:spPr>
          <a:xfrm>
            <a:off x="1055440" y="4660231"/>
            <a:ext cx="2880320" cy="307777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Your posts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7E08FD-22BB-1B32-4331-70FBB5D24FA5}"/>
              </a:ext>
            </a:extLst>
          </p:cNvPr>
          <p:cNvSpPr txBox="1"/>
          <p:nvPr/>
        </p:nvSpPr>
        <p:spPr>
          <a:xfrm>
            <a:off x="4826242" y="5501853"/>
            <a:ext cx="89904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Our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partners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C81917-E550-5B7E-0E57-E1B9EFE42B18}"/>
              </a:ext>
            </a:extLst>
          </p:cNvPr>
          <p:cNvSpPr txBox="1"/>
          <p:nvPr/>
        </p:nvSpPr>
        <p:spPr>
          <a:xfrm>
            <a:off x="6047534" y="5504804"/>
            <a:ext cx="89904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Contact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 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4DE7E0-E124-CFB1-977A-C7C957FB8DA8}"/>
              </a:ext>
            </a:extLst>
          </p:cNvPr>
          <p:cNvSpPr txBox="1"/>
          <p:nvPr/>
        </p:nvSpPr>
        <p:spPr>
          <a:xfrm>
            <a:off x="1049952" y="5492579"/>
            <a:ext cx="89904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Help </a:t>
            </a:r>
          </a:p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guides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AC9CD-7913-08C9-558A-34733B9E5E18}"/>
              </a:ext>
            </a:extLst>
          </p:cNvPr>
          <p:cNvSpPr txBox="1"/>
          <p:nvPr/>
        </p:nvSpPr>
        <p:spPr>
          <a:xfrm>
            <a:off x="2304447" y="5492579"/>
            <a:ext cx="89904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About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points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92E842-BE3B-1198-D8E8-E991FF5694BC}"/>
              </a:ext>
            </a:extLst>
          </p:cNvPr>
          <p:cNvSpPr txBox="1"/>
          <p:nvPr/>
        </p:nvSpPr>
        <p:spPr>
          <a:xfrm>
            <a:off x="3571747" y="5501853"/>
            <a:ext cx="899041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   Our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sponsors </a:t>
            </a:r>
          </a:p>
        </p:txBody>
      </p:sp>
    </p:spTree>
    <p:extLst>
      <p:ext uri="{BB962C8B-B14F-4D97-AF65-F5344CB8AC3E}">
        <p14:creationId xmlns:p14="http://schemas.microsoft.com/office/powerpoint/2010/main" val="354564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116632"/>
            <a:ext cx="10515600" cy="1047601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A digital space for contributors to come together and share a workspace containing unlimited features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000" y="2970198"/>
            <a:ext cx="9502624" cy="830504"/>
          </a:xfrm>
          <a:solidFill>
            <a:schemeClr val="tx1">
              <a:lumMod val="50000"/>
            </a:schemeClr>
          </a:solidFill>
          <a:ln>
            <a:solidFill>
              <a:schemeClr val="tx1"/>
            </a:solidFill>
          </a:ln>
        </p:spPr>
        <p:txBody>
          <a:bodyPr rtlCol="0"/>
          <a:lstStyle/>
          <a:p>
            <a:pPr rtl="0"/>
            <a:r>
              <a:rPr lang="en-GB" dirty="0"/>
              <a:t>Stone Yard – Pride of Place                                                      </a:t>
            </a:r>
            <a:r>
              <a:rPr lang="en-GB" u="sng" dirty="0"/>
              <a:t>View feature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10000" y="1994737"/>
            <a:ext cx="9502624" cy="830504"/>
          </a:xfrm>
          <a:solidFill>
            <a:schemeClr val="tx1">
              <a:lumMod val="50000"/>
            </a:schemeClr>
          </a:solidFill>
          <a:ln>
            <a:solidFill>
              <a:schemeClr val="tx1"/>
            </a:solidFill>
          </a:ln>
        </p:spPr>
        <p:txBody>
          <a:bodyPr rtlCol="0"/>
          <a:lstStyle/>
          <a:p>
            <a:pPr rtl="0"/>
            <a:r>
              <a:rPr lang="en-GB" dirty="0"/>
              <a:t>One </a:t>
            </a:r>
            <a:r>
              <a:rPr lang="en-GB" dirty="0" err="1"/>
              <a:t>Eastside</a:t>
            </a:r>
            <a:r>
              <a:rPr lang="en-GB" dirty="0"/>
              <a:t> – Pride of Place                                                   </a:t>
            </a:r>
            <a:r>
              <a:rPr lang="en-GB" u="sng" dirty="0"/>
              <a:t>View feature</a:t>
            </a:r>
            <a:r>
              <a:rPr lang="en-GB" dirty="0"/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44AC3-7A24-DA8B-F3DD-611E0A69C254}"/>
              </a:ext>
            </a:extLst>
          </p:cNvPr>
          <p:cNvSpPr txBox="1"/>
          <p:nvPr/>
        </p:nvSpPr>
        <p:spPr>
          <a:xfrm>
            <a:off x="4223792" y="423829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1D41A-3B9B-4626-A8ED-6B322CA71310}"/>
              </a:ext>
            </a:extLst>
          </p:cNvPr>
          <p:cNvSpPr txBox="1"/>
          <p:nvPr/>
        </p:nvSpPr>
        <p:spPr>
          <a:xfrm>
            <a:off x="7084011" y="4346949"/>
            <a:ext cx="1748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5A110E-F9C0-0B78-BC37-0AD50C8736F8}"/>
              </a:ext>
            </a:extLst>
          </p:cNvPr>
          <p:cNvSpPr txBox="1"/>
          <p:nvPr/>
        </p:nvSpPr>
        <p:spPr>
          <a:xfrm>
            <a:off x="810655" y="1412776"/>
            <a:ext cx="4061209" cy="369332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Welcome to Community Workspace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160213-F62B-4B49-6F47-68455FD612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560496" y="4747059"/>
            <a:ext cx="794892" cy="144260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05D7011-A347-ED89-8080-C224F7BC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" y="2967270"/>
            <a:ext cx="1258058" cy="8334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5FFBFD2-1BB0-BA15-0E27-B04F9381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" y="1991809"/>
            <a:ext cx="1245754" cy="8305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7FFE05-8AA8-74C1-2F38-42A2E4481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1864" y="4077071"/>
            <a:ext cx="997124" cy="1512169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86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116632"/>
            <a:ext cx="10515600" cy="1084601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A digital space where people can access a growing suite of digital technology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400" y="1117023"/>
            <a:ext cx="5029200" cy="930521"/>
          </a:xfrm>
        </p:spPr>
        <p:txBody>
          <a:bodyPr rtlCol="0"/>
          <a:lstStyle/>
          <a:p>
            <a:pPr rtl="0"/>
            <a:r>
              <a:rPr lang="en-GB" dirty="0"/>
              <a:t>      creating maps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23792" y="1561604"/>
            <a:ext cx="5349967" cy="685800"/>
          </a:xfrm>
        </p:spPr>
        <p:txBody>
          <a:bodyPr rtlCol="0"/>
          <a:lstStyle/>
          <a:p>
            <a:pPr rtl="0"/>
            <a:r>
              <a:rPr lang="en-GB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E722E6-90C2-418F-F593-887F1DDB09EA}"/>
              </a:ext>
            </a:extLst>
          </p:cNvPr>
          <p:cNvSpPr txBox="1"/>
          <p:nvPr/>
        </p:nvSpPr>
        <p:spPr>
          <a:xfrm>
            <a:off x="2210162" y="4007077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 creating trails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44AC3-7A24-DA8B-F3DD-611E0A69C254}"/>
              </a:ext>
            </a:extLst>
          </p:cNvPr>
          <p:cNvSpPr txBox="1"/>
          <p:nvPr/>
        </p:nvSpPr>
        <p:spPr>
          <a:xfrm>
            <a:off x="4223792" y="423829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9974E8-27C8-B761-F9D1-0E95B0BDC574}"/>
              </a:ext>
            </a:extLst>
          </p:cNvPr>
          <p:cNvSpPr txBox="1"/>
          <p:nvPr/>
        </p:nvSpPr>
        <p:spPr>
          <a:xfrm>
            <a:off x="7183847" y="1382154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  creating features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1D41A-3B9B-4626-A8ED-6B322CA71310}"/>
              </a:ext>
            </a:extLst>
          </p:cNvPr>
          <p:cNvSpPr txBox="1"/>
          <p:nvPr/>
        </p:nvSpPr>
        <p:spPr>
          <a:xfrm>
            <a:off x="6600056" y="3979120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 creating digital experiences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7EE4E3-7ED3-4D6B-02BD-FD7A4E5551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754619" y="4537697"/>
            <a:ext cx="3429548" cy="186983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1D6641-1FC5-9612-9FFB-BCD187720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620" y="1940940"/>
            <a:ext cx="3429548" cy="1960285"/>
          </a:xfrm>
          <a:prstGeom prst="rect">
            <a:avLst/>
          </a:prstGeom>
        </p:spPr>
      </p:pic>
      <p:pic>
        <p:nvPicPr>
          <p:cNvPr id="13" name="Picture 12" descr="Image">
            <a:extLst>
              <a:ext uri="{FF2B5EF4-FFF2-40B4-BE49-F238E27FC236}">
                <a16:creationId xmlns:a16="http://schemas.microsoft.com/office/drawing/2014/main" id="{80485B0E-186C-D608-95BB-C90B830728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600" y="4537696"/>
            <a:ext cx="3484954" cy="186983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E8CF1CC-CD5B-8F2F-3FF5-FBCA3426E01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E8F1F3-DCB1-4543-0DDA-933F0BC31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9600" y="1940730"/>
            <a:ext cx="3484954" cy="19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0769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A digital space where people can come together to share their passion for places they love in a safe on-line environment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dirty="0"/>
              <a:t>Showcasing the best of History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040" y="1828800"/>
            <a:ext cx="4899348" cy="685800"/>
          </a:xfrm>
        </p:spPr>
        <p:txBody>
          <a:bodyPr rtlCol="0"/>
          <a:lstStyle/>
          <a:p>
            <a:pPr rtl="0"/>
            <a:r>
              <a:rPr lang="en-GB" dirty="0"/>
              <a:t>Showcasing the best of Public Art</a:t>
            </a:r>
          </a:p>
        </p:txBody>
      </p:sp>
      <p:pic>
        <p:nvPicPr>
          <p:cNvPr id="13" name="Content Placeholder 12" descr="A statue of a person sitting on some stairs&#10;&#10;Description automatically generated with medium confidence">
            <a:extLst>
              <a:ext uri="{FF2B5EF4-FFF2-40B4-BE49-F238E27FC236}">
                <a16:creationId xmlns:a16="http://schemas.microsoft.com/office/drawing/2014/main" id="{858588C4-F475-64CB-554C-2357300EC27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634" y="2597780"/>
            <a:ext cx="4900084" cy="3330348"/>
          </a:xfrm>
        </p:spPr>
      </p:pic>
      <p:pic>
        <p:nvPicPr>
          <p:cNvPr id="8" name="Content Placeholder 7" descr="A picture containing tree, outdoor, government building&#10;&#10;Description automatically generated">
            <a:extLst>
              <a:ext uri="{FF2B5EF4-FFF2-40B4-BE49-F238E27FC236}">
                <a16:creationId xmlns:a16="http://schemas.microsoft.com/office/drawing/2014/main" id="{13E74DB0-3897-D7DC-28CB-422F2D8043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99962"/>
            <a:ext cx="5029200" cy="3330348"/>
          </a:xfrm>
        </p:spPr>
      </p:pic>
    </p:spTree>
    <p:extLst>
      <p:ext uri="{BB962C8B-B14F-4D97-AF65-F5344CB8AC3E}">
        <p14:creationId xmlns:p14="http://schemas.microsoft.com/office/powerpoint/2010/main" val="263388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8680"/>
            <a:ext cx="10515600" cy="68580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A digital space created with and for community, that is simply unlike any other.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 dirty="0"/>
              <a:t>Showcasing the best of Creativity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040" y="1828800"/>
            <a:ext cx="5112568" cy="685800"/>
          </a:xfrm>
        </p:spPr>
        <p:txBody>
          <a:bodyPr rtlCol="0"/>
          <a:lstStyle/>
          <a:p>
            <a:pPr rtl="0"/>
            <a:r>
              <a:rPr lang="en-GB" dirty="0"/>
              <a:t>Showcasing the best of Architecture</a:t>
            </a:r>
          </a:p>
        </p:txBody>
      </p:sp>
      <p:pic>
        <p:nvPicPr>
          <p:cNvPr id="8" name="Content Placeholder 7" descr="A close up of a tire&#10;&#10;Description automatically generated with medium confidence">
            <a:extLst>
              <a:ext uri="{FF2B5EF4-FFF2-40B4-BE49-F238E27FC236}">
                <a16:creationId xmlns:a16="http://schemas.microsoft.com/office/drawing/2014/main" id="{82A25C31-F2D7-2216-ADB0-1208E2A410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708920"/>
            <a:ext cx="5029200" cy="3106517"/>
          </a:xfrm>
        </p:spPr>
      </p:pic>
      <p:pic>
        <p:nvPicPr>
          <p:cNvPr id="10" name="Picture 9" descr="A picture containing outdoor, ground, resort&#10;&#10;Description automatically generated">
            <a:extLst>
              <a:ext uri="{FF2B5EF4-FFF2-40B4-BE49-F238E27FC236}">
                <a16:creationId xmlns:a16="http://schemas.microsoft.com/office/drawing/2014/main" id="{6E5D384B-B0C1-3967-3BFD-5A0171930B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708920"/>
            <a:ext cx="5112196" cy="3106516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ADA28A-D79C-D7D2-BD71-B22CDC34AC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6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656812" cy="1038921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With a community that continues to capture and showcase the city’s gems on film with thousands of views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GB" dirty="0"/>
              <a:t>Here’s a community generated video viewed over 2,000 times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 rtlCol="0">
            <a:normAutofit/>
          </a:bodyPr>
          <a:lstStyle/>
          <a:p>
            <a:pPr rtl="0"/>
            <a:r>
              <a:rPr lang="en-GB" dirty="0"/>
              <a:t>Here’s some footage of the canal viewed over 4,000 times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16080" y="6021288"/>
            <a:ext cx="4752528" cy="360040"/>
          </a:xfrm>
        </p:spPr>
        <p:txBody>
          <a:bodyPr rtlCol="0">
            <a:normAutofit lnSpcReduction="10000"/>
          </a:bodyPr>
          <a:lstStyle/>
          <a:p>
            <a:pPr rtl="0"/>
            <a:endParaRPr lang="en-GB" dirty="0"/>
          </a:p>
        </p:txBody>
      </p:sp>
      <p:pic>
        <p:nvPicPr>
          <p:cNvPr id="8" name="Content Placeholder 7" descr="A picture containing text, outdoor, street, building&#10;&#10;Description automatically generated">
            <a:extLst>
              <a:ext uri="{FF2B5EF4-FFF2-40B4-BE49-F238E27FC236}">
                <a16:creationId xmlns:a16="http://schemas.microsoft.com/office/drawing/2014/main" id="{E83A10FB-DF68-DC78-275E-C92AB12B8A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2787430"/>
            <a:ext cx="5029200" cy="266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6F02CF-8155-6E94-0D5B-CD145E145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014" y="2787430"/>
            <a:ext cx="4974268" cy="266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757944"/>
            <a:ext cx="3571800" cy="260716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Let’s grow pride in your developments, regularly creating and sharing content with an engaged and inspired following.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12624" y="4722292"/>
            <a:ext cx="288032" cy="203742"/>
          </a:xfrm>
        </p:spPr>
        <p:txBody>
          <a:bodyPr rtlCol="0">
            <a:normAutofit fontScale="62500" lnSpcReduction="20000"/>
          </a:bodyPr>
          <a:lstStyle/>
          <a:p>
            <a:pPr rtl="0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A3B5C-8363-51AA-4DB9-CA5D04C542F1}"/>
              </a:ext>
            </a:extLst>
          </p:cNvPr>
          <p:cNvSpPr txBox="1"/>
          <p:nvPr/>
        </p:nvSpPr>
        <p:spPr>
          <a:xfrm>
            <a:off x="8904312" y="4858325"/>
            <a:ext cx="223224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  </a:t>
            </a:r>
            <a:r>
              <a:rPr lang="en-GB" sz="800" dirty="0"/>
              <a:t> </a:t>
            </a:r>
            <a:r>
              <a:rPr lang="en-GB" sz="2400" dirty="0"/>
              <a:t>Community</a:t>
            </a:r>
          </a:p>
          <a:p>
            <a:r>
              <a:rPr lang="en-GB" sz="2400" dirty="0"/>
              <a:t>     Passport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EBB0920-1AAE-F635-6D60-F52D4F392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10209"/>
            <a:ext cx="907504" cy="90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C4F6A0-BF9F-4B78-37DE-F7426A388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5360" y="260648"/>
            <a:ext cx="864096" cy="2304256"/>
          </a:xfrm>
        </p:spPr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711C0E-DB5B-E7D2-EEA4-5FFAD908A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51" y="3329461"/>
            <a:ext cx="2826567" cy="158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65D7318-47E1-1C2A-A684-2AE03D7A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980728"/>
            <a:ext cx="2687160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D598A40-9165-6842-B4B7-D4CDF3704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51" y="1484784"/>
            <a:ext cx="2826569" cy="158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9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GB" dirty="0"/>
              <a:t>Let’s chat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GB" dirty="0"/>
              <a:t>e: Jonathan.Bostock@yourPlaceyourSpace.com             m: 07432 637322</a:t>
            </a:r>
          </a:p>
        </p:txBody>
      </p:sp>
    </p:spTree>
    <p:extLst>
      <p:ext uri="{BB962C8B-B14F-4D97-AF65-F5344CB8AC3E}">
        <p14:creationId xmlns:p14="http://schemas.microsoft.com/office/powerpoint/2010/main" val="33294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E11B0EB3-B7BC-2B2C-56B8-6740F52B14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92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76205E90-8AB4-C9DE-842F-1B2501FAF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51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C41B0-5CD6-FFF3-B596-6FEFA0E80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BC1EFCCB-6B3C-8435-E0ED-5F7B7587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9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020C2-3554-C754-32FF-5B878BA9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C79F2BB3-3126-124B-F77D-10C7460E2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91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">
            <a:extLst>
              <a:ext uri="{FF2B5EF4-FFF2-40B4-BE49-F238E27FC236}">
                <a16:creationId xmlns:a16="http://schemas.microsoft.com/office/drawing/2014/main" id="{6C0A4069-8475-ADA1-FC84-5D8D6C493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251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">
            <a:extLst>
              <a:ext uri="{FF2B5EF4-FFF2-40B4-BE49-F238E27FC236}">
                <a16:creationId xmlns:a16="http://schemas.microsoft.com/office/drawing/2014/main" id="{3C85C025-2719-D572-7335-A5F284D6A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63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TY SKETCH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685097_TF03031010.potx" id="{55BDBD02-C3C1-4651-A524-4AE86438DF87}" vid="{D54E0C5F-0B0B-41B9-97C2-CD0376D896F9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{3E74103B-5F42-4534-BC12-3B921535D4A9}tf03031010_win32</Template>
  <TotalTime>3785</TotalTime>
  <Words>778</Words>
  <Application>Microsoft Office PowerPoint</Application>
  <PresentationFormat>Widescreen</PresentationFormat>
  <Paragraphs>156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Arial</vt:lpstr>
      <vt:lpstr>Century Schoolbook</vt:lpstr>
      <vt:lpstr>CITY SKETCH 16x9</vt:lpstr>
      <vt:lpstr>Birmingham – Pride of 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Build and share the pride in your developments – they’re all Birmingham Gems</vt:lpstr>
      <vt:lpstr>Court Collaboration  in Birmingham</vt:lpstr>
      <vt:lpstr>One Eastside from Court Collaboration is attracting loyal followers within our growing community </vt:lpstr>
      <vt:lpstr>Your place-making journey at Court Collaboration is a journey that a growing number of people want to be part of.  That’s where we come in.  For many years, Your Place Your Space has provided people with a digital space and the tools required so that they can follow their Birmingham passions and their passion for the developments of Court Collaboration.  A growing number of contributors are now creating content which we share and publish for those who follow all things Birmingham and all things construction. </vt:lpstr>
      <vt:lpstr>Content now appears on maps that have been viewed almost 2 million times since going live</vt:lpstr>
      <vt:lpstr>It’s so easy for people to explore your developments.</vt:lpstr>
      <vt:lpstr>Regular content can now be shared and published across many platforms, websites and social media channels</vt:lpstr>
      <vt:lpstr>This is all made possible by providing a digital space for contributors to share their Pride in Place.  This space is called Community Passport. </vt:lpstr>
      <vt:lpstr>Let’s grow even more pride in your builds with Community Passport</vt:lpstr>
      <vt:lpstr>Community Passport is a digital space for people who just love to shape, make and promote places </vt:lpstr>
      <vt:lpstr>A digital space where people can access a suite of products and connect with people who share their passions</vt:lpstr>
      <vt:lpstr>A digital space for contributors to come together and share a workspace containing unlimited features </vt:lpstr>
      <vt:lpstr>A digital space where people can access a growing suite of digital technology </vt:lpstr>
      <vt:lpstr>A digital space where people can come together to share their passion for places they love in a safe on-line environment </vt:lpstr>
      <vt:lpstr>A digital space created with and for community, that is simply unlike any other. </vt:lpstr>
      <vt:lpstr>With a community that continues to capture and showcase the city’s gems on film with thousands of views</vt:lpstr>
      <vt:lpstr>Let’s grow pride in your developments, regularly creating and sharing content with an engaged and inspired following.</vt:lpstr>
      <vt:lpstr>Let’s chat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Passport</dc:title>
  <dc:creator>Jonathan Bostock</dc:creator>
  <cp:lastModifiedBy>Jonathan Bostock</cp:lastModifiedBy>
  <cp:revision>26</cp:revision>
  <dcterms:created xsi:type="dcterms:W3CDTF">2023-03-12T07:47:14Z</dcterms:created>
  <dcterms:modified xsi:type="dcterms:W3CDTF">2023-03-24T15:37:20Z</dcterms:modified>
</cp:coreProperties>
</file>